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4F27-D6AD-664B-91BE-C0FD8D6EEEED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2F595-9AF0-3D44-A055-620E359C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ancient Greece and the Baroque period public art was very common with mostly religious art. Even many of the famous works from the renaissance are considered public art.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F595-9AF0-3D44-A055-620E359C88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Painters like Diego Rivera helped start the Mexican mural movement, which we saw much more sophisticated murals for the first time. They were typically large scale outdoor fresco paintings with a political message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F595-9AF0-3D44-A055-620E359C88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1960s came the African American mural movement which started in Chicago with a piece called the wall of respect. This was radical at the time due to its depiction of black figures and also the sense of community it brought to its viewers.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F595-9AF0-3D44-A055-620E359C88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Shortly after in the 70s, the modern graffiti movement started which evolved concurrently with the mural/street art movement. Graffiti art was called “aerosol art” or “style writing”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F595-9AF0-3D44-A055-620E359C88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1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1980s public art had evolved to include more graffiti and started to mesh more with commercial art. Painters like jean-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basquiat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Keith Haring really became noticed and created some of the most iconic pieces of contemporary art in NYC and had very successful commercial careers.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F595-9AF0-3D44-A055-620E359C88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contemporary culture, mural/street artists continue the tradition set forth by continuing to make political art in the public space for all to see. Whether its to inspire or enrage, it fulfills a necessary space of starting conversation and creating art that is accessible for all people.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F595-9AF0-3D44-A055-620E359C88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of murals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cave art to graffiti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7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Murals are a type of public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264872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/>
              <a:t>Public art</a:t>
            </a:r>
            <a:r>
              <a:rPr lang="en-US" sz="2000" u="sng" dirty="0"/>
              <a:t>: </a:t>
            </a:r>
            <a:r>
              <a:rPr lang="en-US" sz="1800" i="1" dirty="0"/>
              <a:t>an umbrella term which includes any work of art purchased with public funds</a:t>
            </a:r>
            <a:r>
              <a:rPr lang="en-US" sz="1800" i="1" dirty="0" smtClean="0"/>
              <a:t>, </a:t>
            </a:r>
            <a:r>
              <a:rPr lang="en-US" sz="1800" i="1" dirty="0"/>
              <a:t>or which comes into the public space regardless of where it is in the community, or who sees it.</a:t>
            </a:r>
            <a:endParaRPr lang="en-US" sz="1800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Most public art is in urban centers like public squares, plazas or pedestrian areas. It is typically found anywhere that a lot of people pass through. Can also include schools, courthouses, libraries, airports and other government buildings.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street ligh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3365501"/>
            <a:ext cx="2416108" cy="1809749"/>
          </a:xfrm>
          <a:prstGeom prst="rect">
            <a:avLst/>
          </a:prstGeom>
        </p:spPr>
      </p:pic>
      <p:pic>
        <p:nvPicPr>
          <p:cNvPr id="5" name="Picture 4" descr="watts-towers-los-ange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4873506"/>
            <a:ext cx="2920999" cy="1862826"/>
          </a:xfrm>
          <a:prstGeom prst="rect">
            <a:avLst/>
          </a:prstGeom>
        </p:spPr>
      </p:pic>
      <p:pic>
        <p:nvPicPr>
          <p:cNvPr id="6" name="Picture 5" descr="metro-rail-purple-line-ne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2" y="3048000"/>
            <a:ext cx="2243667" cy="1682750"/>
          </a:xfrm>
          <a:prstGeom prst="rect">
            <a:avLst/>
          </a:prstGeom>
        </p:spPr>
      </p:pic>
      <p:pic>
        <p:nvPicPr>
          <p:cNvPr id="7" name="Picture 6" descr="drip mura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4" y="4805884"/>
            <a:ext cx="2233531" cy="19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examples of Public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Paleolithic Cave Paintings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Renaissance Period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Baroque Period </a:t>
            </a:r>
            <a:endParaRPr lang="en-US" sz="1800" dirty="0"/>
          </a:p>
        </p:txBody>
      </p:sp>
      <p:pic>
        <p:nvPicPr>
          <p:cNvPr id="4" name="Picture 3" descr="250px-Teresabernin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425825"/>
            <a:ext cx="2381250" cy="2381250"/>
          </a:xfrm>
          <a:prstGeom prst="rect">
            <a:avLst/>
          </a:prstGeom>
        </p:spPr>
      </p:pic>
      <p:pic>
        <p:nvPicPr>
          <p:cNvPr id="5" name="Picture 4" descr="David_von_Michelange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594793"/>
            <a:ext cx="2040491" cy="3898081"/>
          </a:xfrm>
          <a:prstGeom prst="rect">
            <a:avLst/>
          </a:prstGeom>
        </p:spPr>
      </p:pic>
      <p:pic>
        <p:nvPicPr>
          <p:cNvPr id="6" name="Picture 5" descr="Lascau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90" y="1100628"/>
            <a:ext cx="3384276" cy="23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mural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132824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1920’s </a:t>
            </a:r>
            <a:r>
              <a:rPr lang="mr-IN" dirty="0" smtClean="0"/>
              <a:t>–</a:t>
            </a:r>
            <a:r>
              <a:rPr lang="en-US" dirty="0" smtClean="0"/>
              <a:t> 30’s</a:t>
            </a:r>
          </a:p>
          <a:p>
            <a:pPr>
              <a:buFont typeface="Arial"/>
              <a:buChar char="•"/>
            </a:pPr>
            <a:r>
              <a:rPr lang="en-US" dirty="0" smtClean="0"/>
              <a:t>Painters such as: Diego Rivera</a:t>
            </a:r>
            <a:r>
              <a:rPr lang="en-US" dirty="0"/>
              <a:t>, José Clemente Orozco, David Alfaro </a:t>
            </a:r>
            <a:r>
              <a:rPr lang="en-US" dirty="0" smtClean="0"/>
              <a:t>Siqueiros</a:t>
            </a:r>
          </a:p>
          <a:p>
            <a:pPr>
              <a:buFont typeface="Arial"/>
              <a:buChar char="•"/>
            </a:pPr>
            <a:r>
              <a:rPr lang="en-US" dirty="0" smtClean="0"/>
              <a:t>Paintings were mostly fresco, and depicted strong working people to be inspiring after the Mexican Revolution  </a:t>
            </a:r>
            <a:endParaRPr lang="en-US" dirty="0"/>
          </a:p>
        </p:txBody>
      </p:sp>
      <p:pic>
        <p:nvPicPr>
          <p:cNvPr id="4" name="Picture 3" descr="Jose Celem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428875"/>
            <a:ext cx="2968626" cy="1987262"/>
          </a:xfrm>
          <a:prstGeom prst="rect">
            <a:avLst/>
          </a:prstGeom>
        </p:spPr>
      </p:pic>
      <p:pic>
        <p:nvPicPr>
          <p:cNvPr id="5" name="Picture 4" descr="Diego Rive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9" y="4723448"/>
            <a:ext cx="2698750" cy="1991677"/>
          </a:xfrm>
          <a:prstGeom prst="rect">
            <a:avLst/>
          </a:prstGeom>
        </p:spPr>
      </p:pic>
      <p:pic>
        <p:nvPicPr>
          <p:cNvPr id="6" name="Picture 5" descr="Diego-Rivera-La-historia-de-México-de-la-conquista-al-futuro-1929-1935.-Mural-at-Palacio-Nacional-Ciudad-de-Méxic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94" y="2428875"/>
            <a:ext cx="3815105" cy="25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Mural 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3441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1960’s-70’s</a:t>
            </a:r>
          </a:p>
          <a:p>
            <a:pPr>
              <a:buFont typeface="Arial"/>
              <a:buChar char="•"/>
            </a:pPr>
            <a:r>
              <a:rPr lang="en-US" dirty="0" smtClean="0"/>
              <a:t>Started in Chicago with the “Wall of Respect”  </a:t>
            </a:r>
          </a:p>
          <a:p>
            <a:pPr>
              <a:buFont typeface="Arial"/>
              <a:buChar char="•"/>
            </a:pPr>
            <a:r>
              <a:rPr lang="en-US" dirty="0" smtClean="0"/>
              <a:t>Prominent Painter was William Walker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Wall_of_Resp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333625"/>
            <a:ext cx="5419397" cy="2794000"/>
          </a:xfrm>
          <a:prstGeom prst="rect">
            <a:avLst/>
          </a:prstGeom>
        </p:spPr>
      </p:pic>
      <p:pic>
        <p:nvPicPr>
          <p:cNvPr id="4" name="Picture 3" descr="img_2363-cropp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4703337"/>
            <a:ext cx="4111624" cy="20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graffiti 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11726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Sometimes called “style writing” or “aerosol art”</a:t>
            </a:r>
          </a:p>
          <a:p>
            <a:pPr>
              <a:buFont typeface="Arial"/>
              <a:buChar char="•"/>
            </a:pPr>
            <a:r>
              <a:rPr lang="en-US" dirty="0" smtClean="0"/>
              <a:t>Began in the 70’s-now</a:t>
            </a:r>
          </a:p>
          <a:p>
            <a:pPr>
              <a:buFont typeface="Arial"/>
              <a:buChar char="•"/>
            </a:pPr>
            <a:r>
              <a:rPr lang="en-US" dirty="0" smtClean="0"/>
              <a:t>Centered in New York City </a:t>
            </a:r>
            <a:endParaRPr lang="en-US" dirty="0"/>
          </a:p>
        </p:txBody>
      </p:sp>
      <p:pic>
        <p:nvPicPr>
          <p:cNvPr id="4" name="Picture 3" descr="rosyone 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273300"/>
            <a:ext cx="2857500" cy="1930400"/>
          </a:xfrm>
          <a:prstGeom prst="rect">
            <a:avLst/>
          </a:prstGeom>
        </p:spPr>
      </p:pic>
      <p:pic>
        <p:nvPicPr>
          <p:cNvPr id="6" name="Picture 5" descr="Blade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2386542"/>
            <a:ext cx="3397251" cy="2264834"/>
          </a:xfrm>
          <a:prstGeom prst="rect">
            <a:avLst/>
          </a:prstGeom>
        </p:spPr>
      </p:pic>
      <p:pic>
        <p:nvPicPr>
          <p:cNvPr id="5" name="Picture 4" descr="graffiti street art Speerstra Gallery-2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3416300"/>
            <a:ext cx="28575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1980’s graffiti/street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836122"/>
          </a:xfrm>
        </p:spPr>
        <p:txBody>
          <a:bodyPr/>
          <a:lstStyle/>
          <a:p>
            <a:pPr marL="285750" indent="-285750" defTabSz="457200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Jean-Michel </a:t>
            </a:r>
            <a:r>
              <a:rPr lang="en-US" dirty="0" err="1" smtClean="0"/>
              <a:t>Basquiat</a:t>
            </a:r>
            <a:r>
              <a:rPr lang="en-US" dirty="0" smtClean="0"/>
              <a:t> </a:t>
            </a:r>
            <a:r>
              <a:rPr lang="en-US" dirty="0"/>
              <a:t>and Keith Haring really became noticed and created some of the most iconic pieces of contemporary art in NYC and had very successful commercial careers. </a:t>
            </a:r>
          </a:p>
        </p:txBody>
      </p:sp>
      <p:pic>
        <p:nvPicPr>
          <p:cNvPr id="4" name="Picture 3" descr="Jean-Michel-Basquia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1936751"/>
            <a:ext cx="3397250" cy="2264834"/>
          </a:xfrm>
          <a:prstGeom prst="rect">
            <a:avLst/>
          </a:prstGeom>
        </p:spPr>
      </p:pic>
      <p:pic>
        <p:nvPicPr>
          <p:cNvPr id="6" name="Picture 5" descr="Keith-Haring-Crack-is-Wack-original-mural-Photo-Juan-Rivera-Roulette-fine-art-getty-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4418542"/>
            <a:ext cx="3635376" cy="2423584"/>
          </a:xfrm>
          <a:prstGeom prst="rect">
            <a:avLst/>
          </a:prstGeom>
        </p:spPr>
      </p:pic>
      <p:pic>
        <p:nvPicPr>
          <p:cNvPr id="7" name="Picture 6" descr="HaringKeithmural02_198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4" y="1778001"/>
            <a:ext cx="3892431" cy="2640541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4562741"/>
            <a:ext cx="368300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art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170924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mural/street artists continue the tradition set forth by continuing to make political art in the public space for all to </a:t>
            </a:r>
            <a:r>
              <a:rPr lang="en-US" dirty="0" smtClean="0"/>
              <a:t>see</a:t>
            </a:r>
          </a:p>
          <a:p>
            <a:pPr>
              <a:buFont typeface="Arial"/>
              <a:buChar char="•"/>
            </a:pPr>
            <a:r>
              <a:rPr lang="en-US" dirty="0"/>
              <a:t>Whether its to inspire or </a:t>
            </a:r>
            <a:r>
              <a:rPr lang="en-US" dirty="0" smtClean="0"/>
              <a:t>enrage or to fill a forgotten space with beauty, it starts conversations </a:t>
            </a:r>
            <a:r>
              <a:rPr lang="en-US" dirty="0"/>
              <a:t>and </a:t>
            </a:r>
            <a:r>
              <a:rPr lang="en-US" dirty="0" smtClean="0"/>
              <a:t>makes art accessible </a:t>
            </a:r>
            <a:r>
              <a:rPr lang="en-US" dirty="0"/>
              <a:t>for all people.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5" y="2355850"/>
            <a:ext cx="3289300" cy="2463800"/>
          </a:xfrm>
          <a:prstGeom prst="rect">
            <a:avLst/>
          </a:prstGeom>
        </p:spPr>
      </p:pic>
      <p:pic>
        <p:nvPicPr>
          <p:cNvPr id="5" name="Picture 4" descr="cleon_peterson_mural_arts_distri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26" y="4131403"/>
            <a:ext cx="3438524" cy="2583722"/>
          </a:xfrm>
          <a:prstGeom prst="rect">
            <a:avLst/>
          </a:prstGeom>
        </p:spPr>
      </p:pic>
      <p:pic>
        <p:nvPicPr>
          <p:cNvPr id="6" name="Picture 5" descr="resist EL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35585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91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60</TotalTime>
  <Words>508</Words>
  <Application>Microsoft Macintosh PowerPoint</Application>
  <PresentationFormat>On-screen Show (4:3)</PresentationFormat>
  <Paragraphs>40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The History of murals</vt:lpstr>
      <vt:lpstr>Murals are a type of public art </vt:lpstr>
      <vt:lpstr>Earliest examples of Public art</vt:lpstr>
      <vt:lpstr>Mexican mural movement</vt:lpstr>
      <vt:lpstr>African American Mural Movement </vt:lpstr>
      <vt:lpstr>Modern graffiti movement </vt:lpstr>
      <vt:lpstr>1980’s graffiti/street art</vt:lpstr>
      <vt:lpstr>Street art 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murals</dc:title>
  <dc:creator>Lindsay Theirl</dc:creator>
  <cp:lastModifiedBy>Lindsay Theirl</cp:lastModifiedBy>
  <cp:revision>7</cp:revision>
  <dcterms:created xsi:type="dcterms:W3CDTF">2019-09-27T21:32:21Z</dcterms:created>
  <dcterms:modified xsi:type="dcterms:W3CDTF">2019-10-07T20:11:15Z</dcterms:modified>
</cp:coreProperties>
</file>